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roxima Nova"/>
      <p:regular r:id="rId18"/>
      <p:bold r:id="rId19"/>
      <p:italic r:id="rId20"/>
      <p:boldItalic r:id="rId21"/>
    </p:embeddedFont>
    <p:embeddedFont>
      <p:font typeface="Montserrat"/>
      <p:regular r:id="rId22"/>
      <p:bold r:id="rId23"/>
      <p:italic r:id="rId24"/>
      <p:boldItalic r:id="rId25"/>
    </p:embeddedFont>
    <p:embeddedFont>
      <p:font typeface="Montserrat Medium"/>
      <p:regular r:id="rId26"/>
      <p:bold r:id="rId27"/>
      <p:italic r:id="rId28"/>
      <p:boldItalic r:id="rId29"/>
    </p:embeddedFont>
    <p:embeddedFont>
      <p:font typeface="Montserrat ExtraLight"/>
      <p:regular r:id="rId30"/>
      <p:bold r:id="rId31"/>
      <p:italic r:id="rId32"/>
      <p:boldItalic r:id="rId33"/>
    </p:embeddedFont>
    <p:embeddedFont>
      <p:font typeface="Proxima Nova Semibold"/>
      <p:regular r:id="rId34"/>
      <p:bold r:id="rId35"/>
      <p:boldItalic r:id="rId36"/>
    </p:embeddedFont>
    <p:embeddedFont>
      <p:font typeface="Montserrat ExtraBold"/>
      <p:bold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9" roundtripDataSignature="AMtx7mjmK4Qp3vRR9I2J1wmnN6jOAFSa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italic.fntdata"/><Relationship Id="rId22" Type="http://schemas.openxmlformats.org/officeDocument/2006/relationships/font" Target="fonts/Montserrat-regular.fntdata"/><Relationship Id="rId21" Type="http://schemas.openxmlformats.org/officeDocument/2006/relationships/font" Target="fonts/ProximaNova-boldItalic.fntdata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MontserratMedium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MontserratMedium-italic.fntdata"/><Relationship Id="rId27" Type="http://schemas.openxmlformats.org/officeDocument/2006/relationships/font" Target="fonts/Montserrat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ExtraLight-bold.fntdata"/><Relationship Id="rId30" Type="http://schemas.openxmlformats.org/officeDocument/2006/relationships/font" Target="fonts/MontserratExtraLigh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Extra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ExtraLight-italic.fntdata"/><Relationship Id="rId13" Type="http://schemas.openxmlformats.org/officeDocument/2006/relationships/slide" Target="slides/slide8.xml"/><Relationship Id="rId35" Type="http://schemas.openxmlformats.org/officeDocument/2006/relationships/font" Target="fonts/ProximaNovaSemibold-bold.fntdata"/><Relationship Id="rId12" Type="http://schemas.openxmlformats.org/officeDocument/2006/relationships/slide" Target="slides/slide7.xml"/><Relationship Id="rId34" Type="http://schemas.openxmlformats.org/officeDocument/2006/relationships/font" Target="fonts/ProximaNova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MontserratExtraBold-bold.fntdata"/><Relationship Id="rId14" Type="http://schemas.openxmlformats.org/officeDocument/2006/relationships/slide" Target="slides/slide9.xml"/><Relationship Id="rId36" Type="http://schemas.openxmlformats.org/officeDocument/2006/relationships/font" Target="fonts/ProximaNovaSemibold-boldItalic.fntdata"/><Relationship Id="rId17" Type="http://schemas.openxmlformats.org/officeDocument/2006/relationships/slide" Target="slides/slide12.xml"/><Relationship Id="rId39" Type="http://customschemas.google.com/relationships/presentationmetadata" Target="metadata"/><Relationship Id="rId16" Type="http://schemas.openxmlformats.org/officeDocument/2006/relationships/slide" Target="slides/slide11.xml"/><Relationship Id="rId38" Type="http://schemas.openxmlformats.org/officeDocument/2006/relationships/font" Target="fonts/MontserratExtraBold-boldItalic.fntdata"/><Relationship Id="rId19" Type="http://schemas.openxmlformats.org/officeDocument/2006/relationships/font" Target="fonts/ProximaNova-bold.fntdata"/><Relationship Id="rId18" Type="http://schemas.openxmlformats.org/officeDocument/2006/relationships/font" Target="fonts/ProximaNov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55"/>
          <p:cNvSpPr txBox="1"/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55"/>
          <p:cNvSpPr txBox="1"/>
          <p:nvPr>
            <p:ph idx="1" type="subTitle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4"/>
          <p:cNvSpPr txBox="1"/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64"/>
          <p:cNvSpPr txBox="1"/>
          <p:nvPr>
            <p:ph idx="1" type="subTitle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4"/>
          <p:cNvSpPr txBox="1"/>
          <p:nvPr>
            <p:ph idx="2" type="title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64"/>
          <p:cNvSpPr txBox="1"/>
          <p:nvPr>
            <p:ph idx="3" type="subTitle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64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64"/>
          <p:cNvSpPr txBox="1"/>
          <p:nvPr>
            <p:ph idx="5" type="title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64"/>
          <p:cNvSpPr txBox="1"/>
          <p:nvPr>
            <p:ph idx="6" type="subTitle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5"/>
          <p:cNvSpPr txBox="1"/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55" name="Google Shape;5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5400000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6"/>
          <p:cNvSpPr txBox="1"/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66"/>
          <p:cNvSpPr txBox="1"/>
          <p:nvPr>
            <p:ph idx="1" type="body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7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8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9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CAPTION_ONLY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0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1"/>
          <p:cNvSpPr txBox="1"/>
          <p:nvPr>
            <p:ph hasCustomPrompt="1" type="title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71"/>
          <p:cNvSpPr txBox="1"/>
          <p:nvPr>
            <p:ph idx="1" type="body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429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indent="-3429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indent="-3429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indent="-3429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indent="-3429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indent="-3429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indent="-3429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indent="-3429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2"/>
          <p:cNvSpPr txBox="1"/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72"/>
          <p:cNvSpPr txBox="1"/>
          <p:nvPr>
            <p:ph idx="1" type="body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72"/>
          <p:cNvSpPr txBox="1"/>
          <p:nvPr>
            <p:ph idx="2" type="body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" name="Google Shape;75;p72"/>
          <p:cNvSpPr txBox="1"/>
          <p:nvPr>
            <p:ph idx="3" type="title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72"/>
          <p:cNvSpPr txBox="1"/>
          <p:nvPr>
            <p:ph idx="4" type="title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3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73"/>
          <p:cNvSpPr txBox="1"/>
          <p:nvPr>
            <p:ph idx="2" type="title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73"/>
          <p:cNvSpPr txBox="1"/>
          <p:nvPr>
            <p:ph idx="1" type="subTitle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73"/>
          <p:cNvSpPr txBox="1"/>
          <p:nvPr>
            <p:ph idx="3" type="title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2" name="Google Shape;82;p73"/>
          <p:cNvSpPr txBox="1"/>
          <p:nvPr>
            <p:ph idx="4" type="subTitle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73"/>
          <p:cNvSpPr txBox="1"/>
          <p:nvPr>
            <p:ph idx="5" type="title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" name="Google Shape;84;p73"/>
          <p:cNvSpPr txBox="1"/>
          <p:nvPr>
            <p:ph idx="6" type="subTitle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73"/>
          <p:cNvSpPr txBox="1"/>
          <p:nvPr>
            <p:ph idx="7" type="title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73"/>
          <p:cNvSpPr txBox="1"/>
          <p:nvPr>
            <p:ph idx="8" type="subTitle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6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4"/>
          <p:cNvSpPr txBox="1"/>
          <p:nvPr>
            <p:ph type="title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74"/>
          <p:cNvSpPr txBox="1"/>
          <p:nvPr>
            <p:ph idx="1" type="subTitle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0" name="Google Shape;90;p74"/>
          <p:cNvSpPr txBox="1"/>
          <p:nvPr>
            <p:ph idx="2" type="title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p74"/>
          <p:cNvSpPr txBox="1"/>
          <p:nvPr>
            <p:ph idx="3" type="subTitle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2" name="Google Shape;92;p74"/>
          <p:cNvSpPr txBox="1"/>
          <p:nvPr>
            <p:ph idx="4" type="title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74"/>
          <p:cNvSpPr txBox="1"/>
          <p:nvPr>
            <p:ph idx="5" type="subTitle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  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6"/>
          <p:cNvSpPr txBox="1"/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76"/>
          <p:cNvSpPr txBox="1"/>
          <p:nvPr>
            <p:ph idx="1" type="subTitle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76"/>
          <p:cNvSpPr txBox="1"/>
          <p:nvPr>
            <p:ph idx="2" type="title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76"/>
          <p:cNvSpPr txBox="1"/>
          <p:nvPr>
            <p:ph idx="3" type="subTitle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76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76"/>
          <p:cNvSpPr txBox="1"/>
          <p:nvPr>
            <p:ph idx="5" type="title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76"/>
          <p:cNvSpPr txBox="1"/>
          <p:nvPr>
            <p:ph idx="6" type="subTitle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" name="Google Shape;104;p76"/>
          <p:cNvSpPr txBox="1"/>
          <p:nvPr>
            <p:ph idx="7" type="title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76"/>
          <p:cNvSpPr txBox="1"/>
          <p:nvPr>
            <p:ph idx="8" type="subTitle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76"/>
          <p:cNvSpPr txBox="1"/>
          <p:nvPr>
            <p:ph idx="9" type="title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76"/>
          <p:cNvSpPr txBox="1"/>
          <p:nvPr>
            <p:ph idx="13" type="subTitle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76"/>
          <p:cNvSpPr txBox="1"/>
          <p:nvPr>
            <p:ph idx="14" type="title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76"/>
          <p:cNvSpPr txBox="1"/>
          <p:nvPr>
            <p:ph idx="15" type="subTitle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7"/>
          <p:cNvSpPr txBox="1"/>
          <p:nvPr>
            <p:ph idx="1" type="subTitle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77"/>
          <p:cNvSpPr txBox="1"/>
          <p:nvPr>
            <p:ph idx="2" type="body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77"/>
          <p:cNvSpPr txBox="1"/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1">
  <p:cSld name="TITLE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8"/>
          <p:cNvSpPr txBox="1"/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78"/>
          <p:cNvSpPr txBox="1"/>
          <p:nvPr>
            <p:ph idx="2" type="title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78"/>
          <p:cNvSpPr txBox="1"/>
          <p:nvPr>
            <p:ph idx="1" type="subTitle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78"/>
          <p:cNvSpPr txBox="1"/>
          <p:nvPr>
            <p:ph idx="3" type="title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78"/>
          <p:cNvSpPr txBox="1"/>
          <p:nvPr>
            <p:ph idx="4" type="subTitle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78"/>
          <p:cNvSpPr txBox="1"/>
          <p:nvPr>
            <p:ph idx="5" type="title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78"/>
          <p:cNvSpPr txBox="1"/>
          <p:nvPr>
            <p:ph idx="6" type="subTitle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" name="Google Shape;122;p78"/>
          <p:cNvSpPr txBox="1"/>
          <p:nvPr>
            <p:ph idx="7" type="title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78"/>
          <p:cNvSpPr txBox="1"/>
          <p:nvPr>
            <p:ph idx="8" type="subTitle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9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7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80"/>
          <p:cNvSpPr txBox="1"/>
          <p:nvPr>
            <p:ph idx="1" type="subTitle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APTION_ONL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1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81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2"/>
          <p:cNvSpPr txBox="1"/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82"/>
          <p:cNvSpPr txBox="1"/>
          <p:nvPr>
            <p:ph idx="1" type="subTitle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3"/>
          <p:cNvSpPr txBox="1"/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8" name="Google Shape;138;p83"/>
          <p:cNvSpPr txBox="1"/>
          <p:nvPr>
            <p:ph idx="1" type="subTitle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9" name="Google Shape;139;p8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b="0"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000" u="none" cap="none" strike="noStrik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b="0"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000" u="none" cap="none" strike="noStrik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b="0"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000" u="none" cap="none" strike="noStrik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b="0" i="0" sz="1000" u="none" cap="none" strike="noStrike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7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57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84"/>
          <p:cNvSpPr txBox="1"/>
          <p:nvPr>
            <p:ph idx="1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85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8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8" name="Google Shape;148;p88"/>
          <p:cNvSpPr txBox="1"/>
          <p:nvPr>
            <p:ph idx="1" type="body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9" name="Google Shape;149;p88"/>
          <p:cNvSpPr txBox="1"/>
          <p:nvPr>
            <p:ph idx="2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8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58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1625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indent="-301625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indent="-301625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indent="-301625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indent="-301625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indent="-301625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indent="-301625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indent="-301625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indent="-301625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9"/>
          <p:cNvSpPr txBox="1"/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76A5AF">
                <a:alpha val="87843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59"/>
          <p:cNvSpPr txBox="1"/>
          <p:nvPr>
            <p:ph idx="1" type="subTitle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0"/>
          <p:cNvSpPr txBox="1"/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60"/>
          <p:cNvSpPr txBox="1"/>
          <p:nvPr>
            <p:ph idx="1" type="subTitle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1"/>
          <p:cNvSpPr txBox="1"/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61"/>
          <p:cNvSpPr txBox="1"/>
          <p:nvPr>
            <p:ph idx="1" type="subTitle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" name="Google Shape;28;p61"/>
          <p:cNvSpPr txBox="1"/>
          <p:nvPr>
            <p:ph idx="2" type="title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61"/>
          <p:cNvSpPr txBox="1"/>
          <p:nvPr>
            <p:ph idx="3" type="subTitle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61"/>
          <p:cNvSpPr txBox="1"/>
          <p:nvPr>
            <p:ph idx="4" type="title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61"/>
          <p:cNvSpPr txBox="1"/>
          <p:nvPr>
            <p:ph idx="5" type="subTitle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Google Shape;32;p61"/>
          <p:cNvSpPr txBox="1"/>
          <p:nvPr>
            <p:ph idx="6" type="title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" name="Google Shape;33;p61"/>
          <p:cNvSpPr txBox="1"/>
          <p:nvPr>
            <p:ph idx="7" type="title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4" name="Google Shape;34;p61"/>
          <p:cNvSpPr txBox="1"/>
          <p:nvPr>
            <p:ph idx="8" type="title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2"/>
          <p:cNvSpPr txBox="1"/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62"/>
          <p:cNvSpPr txBox="1"/>
          <p:nvPr>
            <p:ph idx="2" type="title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6360000" dist="28575">
              <a:schemeClr val="accent1">
                <a:alpha val="49803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62"/>
          <p:cNvSpPr txBox="1"/>
          <p:nvPr>
            <p:ph idx="1" type="subTitle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3"/>
          <p:cNvSpPr txBox="1"/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63"/>
          <p:cNvSpPr txBox="1"/>
          <p:nvPr>
            <p:ph idx="1" type="subTitle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63"/>
          <p:cNvSpPr txBox="1"/>
          <p:nvPr>
            <p:ph idx="2" type="title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63"/>
          <p:cNvSpPr txBox="1"/>
          <p:nvPr>
            <p:ph idx="3" type="subTitle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63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3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b="0" i="0" sz="2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E2A47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6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b="0" i="0" sz="2400" u="none" cap="none" strike="noStrik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153" name="Google Shape;153;p86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b="0" i="0" sz="1100" u="none" cap="none" strike="noStrik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jpg"/><Relationship Id="rId4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 txBox="1"/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8760000" dist="19050">
              <a:srgbClr val="76A5AF">
                <a:alpha val="49803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UI Tips and Tricks</a:t>
            </a:r>
            <a:endParaRPr/>
          </a:p>
        </p:txBody>
      </p:sp>
      <p:sp>
        <p:nvSpPr>
          <p:cNvPr id="160" name="Google Shape;160;p1"/>
          <p:cNvSpPr txBox="1"/>
          <p:nvPr>
            <p:ph idx="1" type="subTitle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Android / iOS Tips and Tricks</a:t>
            </a:r>
            <a:endParaRPr/>
          </a:p>
        </p:txBody>
      </p:sp>
      <p:sp>
        <p:nvSpPr>
          <p:cNvPr id="161" name="Google Shape;161;p1"/>
          <p:cNvSpPr txBox="1"/>
          <p:nvPr>
            <p:ph type="ctrTitle"/>
          </p:nvPr>
        </p:nvSpPr>
        <p:spPr>
          <a:xfrm>
            <a:off x="2386075" y="2624375"/>
            <a:ext cx="4426794" cy="4647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8460000" dist="19050">
              <a:srgbClr val="76A5AF">
                <a:alpha val="49803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n" sz="2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Level 6+ Class</a:t>
            </a:r>
            <a:endParaRPr b="0" sz="22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2" name="Google Shape;162;p1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FF">
                <a:alpha val="49803"/>
              </a:srgbClr>
            </a:outerShdw>
          </a:effectLst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/>
          <p:nvPr>
            <p:ph idx="1" type="subTitle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0"/>
          <p:cNvSpPr txBox="1"/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5400"/>
              <a:t>Regroup</a:t>
            </a:r>
            <a:endParaRPr sz="5400"/>
          </a:p>
        </p:txBody>
      </p:sp>
      <p:pic>
        <p:nvPicPr>
          <p:cNvPr id="225" name="Google Shape;22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9204" y="4630"/>
            <a:ext cx="4705592" cy="5134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/>
          <p:nvPr>
            <p:ph type="title"/>
          </p:nvPr>
        </p:nvSpPr>
        <p:spPr>
          <a:xfrm>
            <a:off x="938500" y="445025"/>
            <a:ext cx="563055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715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FFCC8B"/>
                </a:solidFill>
              </a:rPr>
              <a:t>Written by Yuri</a:t>
            </a:r>
            <a:endParaRPr>
              <a:solidFill>
                <a:srgbClr val="FFCC8B"/>
              </a:solidFill>
            </a:endParaRPr>
          </a:p>
        </p:txBody>
      </p:sp>
      <p:sp>
        <p:nvSpPr>
          <p:cNvPr id="231" name="Google Shape;231;p11"/>
          <p:cNvSpPr txBox="1"/>
          <p:nvPr>
            <p:ph idx="1" type="body"/>
          </p:nvPr>
        </p:nvSpPr>
        <p:spPr>
          <a:xfrm>
            <a:off x="859458" y="914400"/>
            <a:ext cx="6960492" cy="40578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200">
                <a:solidFill>
                  <a:schemeClr val="lt1"/>
                </a:solidFill>
              </a:rPr>
              <a:t>How to enable dark background in Chrome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chemeClr val="lt1"/>
                </a:solidFill>
              </a:rPr>
              <a:t>Why? So it’s easier on your eyes when you browse.</a:t>
            </a:r>
            <a:endParaRPr sz="3200">
              <a:solidFill>
                <a:schemeClr val="lt1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Open</a:t>
            </a:r>
            <a:r>
              <a:rPr lang="en" sz="2000">
                <a:solidFill>
                  <a:schemeClr val="lt1"/>
                </a:solidFill>
              </a:rPr>
              <a:t> chrome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Type</a:t>
            </a:r>
            <a:r>
              <a:rPr lang="en" sz="2000">
                <a:solidFill>
                  <a:schemeClr val="lt1"/>
                </a:solidFill>
              </a:rPr>
              <a:t> “chrome://flags” hit enter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Search</a:t>
            </a:r>
            <a:r>
              <a:rPr lang="en" sz="2000">
                <a:solidFill>
                  <a:schemeClr val="lt1"/>
                </a:solidFill>
              </a:rPr>
              <a:t> the word “dark”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Open</a:t>
            </a:r>
            <a:r>
              <a:rPr lang="en" sz="2000">
                <a:solidFill>
                  <a:schemeClr val="lt1"/>
                </a:solidFill>
              </a:rPr>
              <a:t> the first menu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Select</a:t>
            </a:r>
            <a:r>
              <a:rPr lang="en" sz="2000">
                <a:solidFill>
                  <a:schemeClr val="lt1"/>
                </a:solidFill>
              </a:rPr>
              <a:t> enable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Open</a:t>
            </a:r>
            <a:r>
              <a:rPr lang="en" sz="2000">
                <a:solidFill>
                  <a:schemeClr val="lt1"/>
                </a:solidFill>
              </a:rPr>
              <a:t> the next menu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Select</a:t>
            </a:r>
            <a:r>
              <a:rPr lang="en" sz="2000">
                <a:solidFill>
                  <a:schemeClr val="lt1"/>
                </a:solidFill>
              </a:rPr>
              <a:t> enable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Relaunch</a:t>
            </a:r>
            <a:r>
              <a:rPr lang="en" sz="2000">
                <a:solidFill>
                  <a:schemeClr val="lt1"/>
                </a:solidFill>
              </a:rPr>
              <a:t> Chrome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2000">
                <a:solidFill>
                  <a:schemeClr val="lt2"/>
                </a:solidFill>
              </a:rPr>
              <a:t>Try</a:t>
            </a:r>
            <a:r>
              <a:rPr lang="en" sz="2000">
                <a:solidFill>
                  <a:schemeClr val="lt1"/>
                </a:solidFill>
              </a:rPr>
              <a:t> a webpage</a:t>
            </a:r>
            <a:endParaRPr/>
          </a:p>
          <a:p>
            <a:pPr indent="-4826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600"/>
          </a:p>
        </p:txBody>
      </p:sp>
      <p:cxnSp>
        <p:nvCxnSpPr>
          <p:cNvPr id="232" name="Google Shape;232;p11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FF">
                <a:alpha val="49803"/>
              </a:srgbClr>
            </a:outerShdw>
          </a:effectLst>
        </p:spPr>
      </p:cxnSp>
      <p:sp>
        <p:nvSpPr>
          <p:cNvPr id="233" name="Google Shape;233;p11"/>
          <p:cNvSpPr/>
          <p:nvPr/>
        </p:nvSpPr>
        <p:spPr>
          <a:xfrm rot="-1635033">
            <a:off x="4362548" y="2481682"/>
            <a:ext cx="3397567" cy="92333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400" u="none" cap="none" strike="noStrike">
                <a:solidFill>
                  <a:srgbClr val="FEEDD8"/>
                </a:solidFill>
                <a:latin typeface="Arial"/>
                <a:ea typeface="Arial"/>
                <a:cs typeface="Arial"/>
                <a:sym typeface="Arial"/>
              </a:rPr>
              <a:t>example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6664147" y="3084497"/>
            <a:ext cx="2051914" cy="1415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Helpful verbs: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Scroll up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Scroll down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5059" y="0"/>
            <a:ext cx="1460682" cy="1593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A47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 txBox="1"/>
          <p:nvPr>
            <p:ph type="title"/>
          </p:nvPr>
        </p:nvSpPr>
        <p:spPr>
          <a:xfrm>
            <a:off x="305735" y="401133"/>
            <a:ext cx="47022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What is a UI?</a:t>
            </a:r>
            <a:endParaRPr/>
          </a:p>
        </p:txBody>
      </p:sp>
      <p:cxnSp>
        <p:nvCxnSpPr>
          <p:cNvPr id="168" name="Google Shape;168;p2"/>
          <p:cNvCxnSpPr/>
          <p:nvPr/>
        </p:nvCxnSpPr>
        <p:spPr>
          <a:xfrm>
            <a:off x="338571" y="431107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FF">
                <a:alpha val="49803"/>
              </a:srgbClr>
            </a:outerShdw>
          </a:effectLst>
        </p:spPr>
      </p:cxnSp>
      <p:pic>
        <p:nvPicPr>
          <p:cNvPr descr="Graphical user interface&#10;&#10;Description automatically generated" id="169" name="Google Shape;1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1722" y="0"/>
            <a:ext cx="252613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70" name="Google Shape;17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7861" y="106070"/>
            <a:ext cx="25261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"/>
          <p:cNvSpPr txBox="1"/>
          <p:nvPr/>
        </p:nvSpPr>
        <p:spPr>
          <a:xfrm>
            <a:off x="-45502" y="1289296"/>
            <a:ext cx="4180200" cy="35570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UI means “user interface”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“a user interface is the space where interactions between humans and machines occur”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Operating systems, programs, and  applications have UIs.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UIs are usually updated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UIs usually have settings that we can adjust/change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Make New Friends</a:t>
            </a:r>
            <a:br>
              <a:rPr lang="en"/>
            </a:br>
            <a:endParaRPr>
              <a:solidFill>
                <a:schemeClr val="accent1"/>
              </a:solidFill>
            </a:endParaRPr>
          </a:p>
        </p:txBody>
      </p:sp>
      <p:sp>
        <p:nvSpPr>
          <p:cNvPr id="177" name="Google Shape;177;p3"/>
          <p:cNvSpPr txBox="1"/>
          <p:nvPr>
            <p:ph idx="1" type="body"/>
          </p:nvPr>
        </p:nvSpPr>
        <p:spPr>
          <a:xfrm>
            <a:off x="504749" y="1035101"/>
            <a:ext cx="6353251" cy="38587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/>
              <a:t>What’s your name?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/>
              <a:t>How much do you use your phone?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	</a:t>
            </a:r>
            <a:r>
              <a:rPr lang="en" sz="1600"/>
              <a:t>(only in the evening, before work and after work, 	all the time)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/>
              <a:t>What’s your favorite “hidden” or “secret” feature in an app?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/>
              <a:t>	What feature do you use or know about that a lot 	of people don’t know about?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/>
              <a:t>Do you use a sleep timer for music/audio?</a:t>
            </a:r>
            <a:endParaRPr/>
          </a:p>
        </p:txBody>
      </p:sp>
      <p:cxnSp>
        <p:nvCxnSpPr>
          <p:cNvPr id="178" name="Google Shape;178;p3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FF">
                <a:alpha val="49803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Make New Friends</a:t>
            </a:r>
            <a:br>
              <a:rPr lang="en"/>
            </a:br>
            <a:endParaRPr>
              <a:solidFill>
                <a:schemeClr val="accent1"/>
              </a:solidFill>
            </a:endParaRPr>
          </a:p>
        </p:txBody>
      </p:sp>
      <p:sp>
        <p:nvSpPr>
          <p:cNvPr id="184" name="Google Shape;184;p4"/>
          <p:cNvSpPr txBox="1"/>
          <p:nvPr>
            <p:ph idx="1" type="body"/>
          </p:nvPr>
        </p:nvSpPr>
        <p:spPr>
          <a:xfrm>
            <a:off x="504749" y="1035101"/>
            <a:ext cx="6353251" cy="38587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>
                <a:highlight>
                  <a:srgbClr val="808000"/>
                </a:highlight>
              </a:rPr>
              <a:t>What’s your name?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>
                <a:highlight>
                  <a:srgbClr val="808000"/>
                </a:highlight>
              </a:rPr>
              <a:t>How much do you use your phone?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	</a:t>
            </a:r>
            <a:r>
              <a:rPr lang="en" sz="1600"/>
              <a:t>(only in the evening, before work and after work, 	all the time)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/>
              <a:t>What’s your favorite “hidden” or “secret” feature in an app?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/>
              <a:t>	What feature do you use or know about that a lot 	of people don’t know about?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>
                <a:highlight>
                  <a:srgbClr val="808000"/>
                </a:highlight>
              </a:rPr>
              <a:t>Do you use a sleep timer for music/audio?</a:t>
            </a:r>
            <a:endParaRPr/>
          </a:p>
        </p:txBody>
      </p:sp>
      <p:cxnSp>
        <p:nvCxnSpPr>
          <p:cNvPr id="185" name="Google Shape;185;p4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FF">
                <a:alpha val="49803"/>
              </a:srgbClr>
            </a:outerShdw>
          </a:effectLst>
        </p:spPr>
      </p:cxnSp>
      <p:sp>
        <p:nvSpPr>
          <p:cNvPr id="186" name="Google Shape;186;p4"/>
          <p:cNvSpPr txBox="1"/>
          <p:nvPr/>
        </p:nvSpPr>
        <p:spPr>
          <a:xfrm>
            <a:off x="6667805" y="318212"/>
            <a:ext cx="2264055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highlight>
                  <a:srgbClr val="808000"/>
                </a:highlight>
                <a:latin typeface="Arial"/>
                <a:ea typeface="Arial"/>
                <a:cs typeface="Arial"/>
                <a:sym typeface="Arial"/>
              </a:rPr>
              <a:t>His name’s ________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highlight>
                <a:srgbClr val="8080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highlight>
                  <a:srgbClr val="808000"/>
                </a:highlight>
                <a:latin typeface="Arial"/>
                <a:ea typeface="Arial"/>
                <a:cs typeface="Arial"/>
                <a:sym typeface="Arial"/>
              </a:rPr>
              <a:t>He uses his phone </a:t>
            </a:r>
            <a:r>
              <a:rPr b="0" i="0" lang="en" sz="2000" u="sng" cap="none" strike="noStrike">
                <a:solidFill>
                  <a:schemeClr val="lt1"/>
                </a:solidFill>
                <a:highlight>
                  <a:srgbClr val="808000"/>
                </a:highlight>
                <a:latin typeface="Arial"/>
                <a:ea typeface="Arial"/>
                <a:cs typeface="Arial"/>
                <a:sym typeface="Arial"/>
              </a:rPr>
              <a:t>at lunch time and after work.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chemeClr val="lt1"/>
              </a:solidFill>
              <a:highlight>
                <a:srgbClr val="8080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highlight>
                  <a:srgbClr val="808000"/>
                </a:highlight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b="0" i="0" lang="en" sz="2000" u="sng" cap="none" strike="noStrike">
                <a:solidFill>
                  <a:schemeClr val="lt1"/>
                </a:solidFill>
                <a:highlight>
                  <a:srgbClr val="808000"/>
                </a:highlight>
                <a:latin typeface="Arial"/>
                <a:ea typeface="Arial"/>
                <a:cs typeface="Arial"/>
                <a:sym typeface="Arial"/>
              </a:rPr>
              <a:t>uses</a:t>
            </a:r>
            <a:r>
              <a:rPr b="0" i="0" lang="en" sz="2000" u="none" cap="none" strike="noStrike">
                <a:solidFill>
                  <a:schemeClr val="lt1"/>
                </a:solidFill>
                <a:highlight>
                  <a:srgbClr val="808000"/>
                </a:highlight>
                <a:latin typeface="Arial"/>
                <a:ea typeface="Arial"/>
                <a:cs typeface="Arial"/>
                <a:sym typeface="Arial"/>
              </a:rPr>
              <a:t> a sleep timer / He </a:t>
            </a:r>
            <a:r>
              <a:rPr b="0" i="0" lang="en" sz="2000" u="sng" cap="none" strike="noStrike">
                <a:solidFill>
                  <a:schemeClr val="lt1"/>
                </a:solidFill>
                <a:highlight>
                  <a:srgbClr val="808000"/>
                </a:highlight>
                <a:latin typeface="Arial"/>
                <a:ea typeface="Arial"/>
                <a:cs typeface="Arial"/>
                <a:sym typeface="Arial"/>
              </a:rPr>
              <a:t>doesn’t use</a:t>
            </a:r>
            <a:r>
              <a:rPr b="0" i="0" lang="en" sz="2000" u="none" cap="none" strike="noStrike">
                <a:solidFill>
                  <a:schemeClr val="lt1"/>
                </a:solidFill>
                <a:highlight>
                  <a:srgbClr val="808000"/>
                </a:highlight>
                <a:latin typeface="Arial"/>
                <a:ea typeface="Arial"/>
                <a:cs typeface="Arial"/>
                <a:sym typeface="Arial"/>
              </a:rPr>
              <a:t> a sleep timer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"/>
          <p:cNvSpPr txBox="1"/>
          <p:nvPr>
            <p:ph type="title"/>
          </p:nvPr>
        </p:nvSpPr>
        <p:spPr>
          <a:xfrm>
            <a:off x="1896791" y="168708"/>
            <a:ext cx="57357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92" name="Google Shape;192;p5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None/>
            </a:pPr>
            <a:r>
              <a:t/>
            </a:r>
            <a:endParaRPr/>
          </a:p>
        </p:txBody>
      </p:sp>
      <p:pic>
        <p:nvPicPr>
          <p:cNvPr id="193" name="Google Shape;1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25" y="808329"/>
            <a:ext cx="8934749" cy="416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 txBox="1"/>
          <p:nvPr/>
        </p:nvSpPr>
        <p:spPr>
          <a:xfrm>
            <a:off x="4059935" y="241402"/>
            <a:ext cx="5010912" cy="6124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to enable dark background in Chrome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Why? So it’s easier on your eyes when you browse.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chrome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Select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enabled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first menu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word “dark”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Try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 webpage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Relaunch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Chrome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Type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“chrome://flags” hit enter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Select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enabled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next menu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970" y="0"/>
            <a:ext cx="24018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"/>
          <p:cNvSpPr txBox="1"/>
          <p:nvPr/>
        </p:nvSpPr>
        <p:spPr>
          <a:xfrm>
            <a:off x="4059935" y="241402"/>
            <a:ext cx="5010912" cy="6093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to enable dark background in Chrome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Why? So it’s easier on your eyes when you browse.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chrome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Type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“chrome://flags” hit enter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word “dark”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first menu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Select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enable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next menu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Select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enable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Relaunch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Chrome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Try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 webpage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970" y="0"/>
            <a:ext cx="24018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/>
          <p:nvPr>
            <p:ph idx="1" type="subTitle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p8"/>
          <p:cNvSpPr txBox="1"/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5400"/>
              <a:t>Regroup</a:t>
            </a:r>
            <a:endParaRPr sz="5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Share a UI tip or trick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7" name="Google Shape;217;p9"/>
          <p:cNvSpPr txBox="1"/>
          <p:nvPr>
            <p:ph idx="1" type="body"/>
          </p:nvPr>
        </p:nvSpPr>
        <p:spPr>
          <a:xfrm>
            <a:off x="859457" y="914400"/>
            <a:ext cx="7512789" cy="40578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715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3600"/>
              <a:t>Meet your new partner(s)</a:t>
            </a:r>
            <a:endParaRPr/>
          </a:p>
          <a:p>
            <a:pPr indent="-5715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3600"/>
              <a:t>Share a UI tip or trick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	You can share something you already use, or you can 	find a tip/trick online</a:t>
            </a:r>
            <a:endParaRPr/>
          </a:p>
          <a:p>
            <a:pPr indent="-5715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3600"/>
              <a:t>Decide whose tip or trick you want to share (or choose both)</a:t>
            </a:r>
            <a:endParaRPr/>
          </a:p>
          <a:p>
            <a:pPr indent="-5715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3600">
                <a:solidFill>
                  <a:srgbClr val="FFCC8B"/>
                </a:solidFill>
              </a:rPr>
              <a:t>Write a title and instructions</a:t>
            </a:r>
            <a:endParaRPr/>
          </a:p>
          <a:p>
            <a:pPr indent="-4826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600"/>
          </a:p>
        </p:txBody>
      </p:sp>
      <p:cxnSp>
        <p:nvCxnSpPr>
          <p:cNvPr id="218" name="Google Shape;218;p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FF">
                <a:alpha val="49803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